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64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83568" y="1915090"/>
            <a:ext cx="741682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Клинические рекомендации по диагностике, лечению и профилактике туберкулеза у больных ВИЧ-инфекцией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2015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198413"/>
            <a:ext cx="9144000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5370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Коллектив авторов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асильева Ирина Анатольевна, профессор, д.м.н. 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Покровский Вадим Валентинович, академик РАМН, профессор, д.м.н.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Аксенова Валентина Александровна, профессор, д.м.н.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Марьяндышев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Андрей Олегович, член-корр. РАМН, профессор, д.м.н.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Эргешов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Атаджан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Эргешович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профессор, д. м. 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Черноусова Лариса Николаевна, профессор, д.б.н.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Пантелеев Александр Михайлович, д.м.н.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Зимина Вера Николаевна, д.м.н.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Юрин Олег </a:t>
            </a: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Геральдович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д.м.н.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Кравченко Алексей Викторович, профессор, д.м.н.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Скорняков Сергей Николаевич, профессор, д.м.н.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Стаханов Владимир Анатольевич, профессор, д.м.н.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Викторова Ирина Борисовна, к.м.н.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Самойлова Анастасия Геннадьевна, к.м.н.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Загдын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Зинаида Моисеевна, к.м.н.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Охтяркина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Валентина Вячеславовна, к.м.н.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Корнилова </a:t>
            </a: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Зульфира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Хусаиновна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профессор, д.м.н.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Карпина Наталья Леонидовна, д.м.н.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Морозова Татьяна Ивановна, профессор, д.м.н.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Валиев </a:t>
            </a: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Равиль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Шамилович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профессор, д.м.н.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Казимирова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Наталья Евгеньевна, профессор, д.м.н.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Клевно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Надежда Ивановна к.м.н.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Багдасарян </a:t>
            </a: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Татев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Рафиковна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к.м.н.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Каюкова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Светлана Ивановна, к.м.н.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Барышникова Лада Анатольевна, д.м.н.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Ларионова Елена Евгеньевна, к.б.н. 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Севастьянова </a:t>
            </a: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Элина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Викторовна, д.б.н.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Михайловский Алексей Модестович, к.м.н. </a:t>
            </a:r>
            <a:endParaRPr kumimoji="0" lang="ru-RU" sz="14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Конончук</a:t>
            </a:r>
            <a:r>
              <a:rPr kumimoji="0" lang="ru-RU" sz="14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Ольга Николаевна, к.м.н.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55776" y="3933056"/>
            <a:ext cx="4032448" cy="2160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b="1" dirty="0" smtClean="0"/>
              <a:t>3. Диагностика туберкулеза у больных ВИЧ-инфекцией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b="1" dirty="0" smtClean="0"/>
              <a:t>Пробная противотуберкулёзная тест-терапия (</a:t>
            </a:r>
            <a:r>
              <a:rPr lang="ru-RU" b="1" i="1" dirty="0" err="1" smtClean="0"/>
              <a:t>еx</a:t>
            </a:r>
            <a:r>
              <a:rPr lang="ru-RU" b="1" i="1" dirty="0" smtClean="0"/>
              <a:t> </a:t>
            </a:r>
            <a:r>
              <a:rPr lang="en-US" b="1" i="1" dirty="0" smtClean="0"/>
              <a:t>j</a:t>
            </a:r>
            <a:r>
              <a:rPr lang="ru-RU" b="1" i="1" dirty="0" err="1" smtClean="0"/>
              <a:t>uvantibus</a:t>
            </a:r>
            <a:r>
              <a:rPr lang="ru-RU" b="1" dirty="0" smtClean="0"/>
              <a:t>).</a:t>
            </a:r>
          </a:p>
          <a:p>
            <a:pPr algn="ctr">
              <a:buNone/>
            </a:pPr>
            <a:endParaRPr lang="ru-RU" b="1" dirty="0" smtClean="0"/>
          </a:p>
          <a:p>
            <a:r>
              <a:rPr lang="ru-RU" dirty="0" smtClean="0"/>
              <a:t>Проводится в учреждениях ПМСП при невозможности проведения полного спектра диагностических мероприятий у больных ВИЧ-инфекцией, находящихся в тяжелом состоянии при СD4&lt; 100 клеток в мкл</a:t>
            </a:r>
          </a:p>
          <a:p>
            <a:r>
              <a:rPr lang="ru-RU" dirty="0" smtClean="0"/>
              <a:t>Оценка результатов тестовой терапии проводится не позднее 10-14 дня от ее начала, основываясь на динамике снижения температуры тела. </a:t>
            </a:r>
          </a:p>
          <a:p>
            <a:r>
              <a:rPr lang="ru-RU" dirty="0" smtClean="0"/>
              <a:t>В конце 2 недели проводится контрольная обзорная рентгенография органов грудной клетки. </a:t>
            </a:r>
          </a:p>
          <a:p>
            <a:r>
              <a:rPr lang="ru-RU" dirty="0" smtClean="0"/>
              <a:t>По совокупной оценке динамики клинических симптомов и сравнению результатов обследования в конце тест-терапии делается решением ВК заключение о наличии туберкулеза.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b="1" dirty="0" smtClean="0"/>
              <a:t>5. Лечение пациентов с туберкулезом и ВИЧ-инфекцией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19256" cy="49971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472"/>
                <a:gridCol w="3528392"/>
                <a:gridCol w="3528392"/>
              </a:tblGrid>
              <a:tr h="59976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Режим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Фазы курса химиотерапии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997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Интенсивная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Фаза продолжения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6802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I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2-</a:t>
                      </a:r>
                      <a:r>
                        <a:rPr lang="de-DE" sz="1600" dirty="0">
                          <a:latin typeface="Times New Roman"/>
                          <a:ea typeface="Calibri"/>
                          <a:cs typeface="Times New Roman"/>
                        </a:rPr>
                        <a:t>3 H </a:t>
                      </a:r>
                      <a:r>
                        <a:rPr lang="de-DE" sz="1600" dirty="0" err="1">
                          <a:latin typeface="Times New Roman"/>
                          <a:ea typeface="Calibri"/>
                          <a:cs typeface="Times New Roman"/>
                        </a:rPr>
                        <a:t>Rb</a:t>
                      </a:r>
                      <a:r>
                        <a:rPr lang="de-DE" sz="1600" dirty="0">
                          <a:latin typeface="Times New Roman"/>
                          <a:ea typeface="Calibri"/>
                          <a:cs typeface="Times New Roman"/>
                        </a:rPr>
                        <a:t>/R Z E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>
                          <a:latin typeface="Times New Roman"/>
                          <a:ea typeface="Calibri"/>
                          <a:cs typeface="Times New Roman"/>
                        </a:rPr>
                        <a:t>6 </a:t>
                      </a:r>
                      <a:r>
                        <a:rPr lang="es-PE" sz="1600">
                          <a:latin typeface="Times New Roman"/>
                          <a:ea typeface="Calibri"/>
                          <a:cs typeface="Times New Roman"/>
                        </a:rPr>
                        <a:t>H </a:t>
                      </a:r>
                      <a:r>
                        <a:rPr lang="de-DE" sz="1600">
                          <a:latin typeface="Times New Roman"/>
                          <a:ea typeface="Calibri"/>
                          <a:cs typeface="Times New Roman"/>
                        </a:rPr>
                        <a:t>Rb/R </a:t>
                      </a: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Е</a:t>
                      </a:r>
                      <a:r>
                        <a:rPr lang="de-DE" sz="1600">
                          <a:latin typeface="Times New Roman"/>
                          <a:ea typeface="Calibri"/>
                          <a:cs typeface="Times New Roman"/>
                        </a:rPr>
                        <a:t> [Z]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>
                          <a:latin typeface="Times New Roman"/>
                          <a:ea typeface="Calibri"/>
                          <a:cs typeface="Times New Roman"/>
                        </a:rPr>
                        <a:t>9*</a:t>
                      </a:r>
                      <a:r>
                        <a:rPr lang="es-PE" sz="1600">
                          <a:latin typeface="Times New Roman"/>
                          <a:ea typeface="Calibri"/>
                          <a:cs typeface="Times New Roman"/>
                        </a:rPr>
                        <a:t> H </a:t>
                      </a:r>
                      <a:r>
                        <a:rPr lang="de-DE" sz="1600">
                          <a:latin typeface="Times New Roman"/>
                          <a:ea typeface="Calibri"/>
                          <a:cs typeface="Times New Roman"/>
                        </a:rPr>
                        <a:t>Rb/R </a:t>
                      </a: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Е</a:t>
                      </a:r>
                      <a:r>
                        <a:rPr lang="de-DE" sz="1600">
                          <a:latin typeface="Times New Roman"/>
                          <a:ea typeface="Calibri"/>
                          <a:cs typeface="Times New Roman"/>
                        </a:rPr>
                        <a:t> [Z]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7748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II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600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 К</a:t>
                      </a:r>
                      <a:r>
                        <a:rPr lang="pt-PT" sz="1600" dirty="0">
                          <a:latin typeface="Times New Roman"/>
                          <a:ea typeface="Calibri"/>
                          <a:cs typeface="Times New Roman"/>
                        </a:rPr>
                        <a:t>m/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r>
                        <a:rPr lang="pt-PT" sz="1600" dirty="0">
                          <a:latin typeface="Times New Roman"/>
                          <a:ea typeface="Calibri"/>
                          <a:cs typeface="Times New Roman"/>
                        </a:rPr>
                        <a:t>m[Cm]</a:t>
                      </a:r>
                      <a:r>
                        <a:rPr lang="pt-BR" sz="1600" dirty="0">
                          <a:latin typeface="Times New Roman"/>
                          <a:ea typeface="Calibri"/>
                          <a:cs typeface="Times New Roman"/>
                        </a:rPr>
                        <a:t>Rb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/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r>
                        <a:rPr lang="pt-PT" sz="1600" dirty="0">
                          <a:latin typeface="Times New Roman"/>
                          <a:ea typeface="Calibri"/>
                          <a:cs typeface="Times New Roman"/>
                        </a:rPr>
                        <a:t>Z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pt-BR" sz="1600" dirty="0">
                          <a:latin typeface="Times New Roman"/>
                          <a:ea typeface="Calibri"/>
                          <a:cs typeface="Times New Roman"/>
                        </a:rPr>
                        <a:t>Lfx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pt-BR" sz="1600" dirty="0">
                          <a:latin typeface="Times New Roman"/>
                          <a:ea typeface="Calibri"/>
                          <a:cs typeface="Times New Roman"/>
                        </a:rPr>
                        <a:t>[Sfx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pt-BR" sz="1600" dirty="0">
                          <a:latin typeface="Times New Roman"/>
                          <a:ea typeface="Calibri"/>
                          <a:cs typeface="Times New Roman"/>
                        </a:rPr>
                        <a:t>Mfx] </a:t>
                      </a:r>
                      <a:r>
                        <a:rPr lang="pt-PT" sz="1600" dirty="0">
                          <a:latin typeface="Times New Roman"/>
                          <a:ea typeface="Calibri"/>
                          <a:cs typeface="Times New Roman"/>
                        </a:rPr>
                        <a:t>[E]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600" dirty="0">
                          <a:latin typeface="Times New Roman"/>
                          <a:ea typeface="Calibri"/>
                          <a:cs typeface="Times New Roman"/>
                        </a:rPr>
                        <a:t>[Pto/Eto]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Calibri"/>
                          <a:cs typeface="Times New Roman"/>
                        </a:rPr>
                        <a:t>9 Rb/</a:t>
                      </a:r>
                      <a:r>
                        <a:rPr lang="pt-PT" sz="1600"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r>
                        <a:rPr lang="en-US" sz="160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pt-PT" sz="1600">
                          <a:latin typeface="Times New Roman"/>
                          <a:ea typeface="Calibri"/>
                          <a:cs typeface="Times New Roman"/>
                        </a:rPr>
                        <a:t>Z</a:t>
                      </a:r>
                      <a:r>
                        <a:rPr lang="en-US" sz="160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pt-PT" sz="1600">
                          <a:latin typeface="Times New Roman"/>
                          <a:ea typeface="Calibri"/>
                          <a:cs typeface="Times New Roman"/>
                        </a:rPr>
                        <a:t>Lfx</a:t>
                      </a:r>
                      <a:r>
                        <a:rPr lang="en-US" sz="160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pt-PT" sz="1600">
                          <a:latin typeface="Times New Roman"/>
                          <a:ea typeface="Calibri"/>
                          <a:cs typeface="Times New Roman"/>
                        </a:rPr>
                        <a:t>[Sfx Mfx]</a:t>
                      </a:r>
                      <a:r>
                        <a:rPr lang="en-US" sz="160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pt-PT" sz="1600">
                          <a:latin typeface="Times New Roman"/>
                          <a:ea typeface="Calibri"/>
                          <a:cs typeface="Times New Roman"/>
                        </a:rPr>
                        <a:t>[E]</a:t>
                      </a:r>
                      <a:r>
                        <a:rPr lang="en-US" sz="16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pt-PT" sz="1600">
                          <a:latin typeface="Times New Roman"/>
                          <a:ea typeface="Calibri"/>
                          <a:cs typeface="Times New Roman"/>
                        </a:rPr>
                        <a:t>[Pto/Eto]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6802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III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2-</a:t>
                      </a:r>
                      <a:r>
                        <a:rPr lang="de-DE" sz="1600" dirty="0">
                          <a:latin typeface="Times New Roman"/>
                          <a:ea typeface="Calibri"/>
                          <a:cs typeface="Times New Roman"/>
                        </a:rPr>
                        <a:t>3 H </a:t>
                      </a:r>
                      <a:r>
                        <a:rPr lang="de-DE" sz="1600" dirty="0" err="1">
                          <a:latin typeface="Times New Roman"/>
                          <a:ea typeface="Calibri"/>
                          <a:cs typeface="Times New Roman"/>
                        </a:rPr>
                        <a:t>Rb</a:t>
                      </a:r>
                      <a:r>
                        <a:rPr lang="de-DE" sz="1600" dirty="0">
                          <a:latin typeface="Times New Roman"/>
                          <a:ea typeface="Calibri"/>
                          <a:cs typeface="Times New Roman"/>
                        </a:rPr>
                        <a:t>/R Z E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>
                          <a:latin typeface="Times New Roman"/>
                          <a:ea typeface="Calibri"/>
                          <a:cs typeface="Times New Roman"/>
                        </a:rPr>
                        <a:t>6 </a:t>
                      </a:r>
                      <a:r>
                        <a:rPr lang="es-PE" sz="1600">
                          <a:latin typeface="Times New Roman"/>
                          <a:ea typeface="Calibri"/>
                          <a:cs typeface="Times New Roman"/>
                        </a:rPr>
                        <a:t>H </a:t>
                      </a:r>
                      <a:r>
                        <a:rPr lang="de-DE" sz="1600">
                          <a:latin typeface="Times New Roman"/>
                          <a:ea typeface="Calibri"/>
                          <a:cs typeface="Times New Roman"/>
                        </a:rPr>
                        <a:t>Rb/R </a:t>
                      </a: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Е</a:t>
                      </a:r>
                      <a:r>
                        <a:rPr lang="de-DE" sz="1600">
                          <a:latin typeface="Times New Roman"/>
                          <a:ea typeface="Calibri"/>
                          <a:cs typeface="Times New Roman"/>
                        </a:rPr>
                        <a:t> [Z]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>
                          <a:latin typeface="Times New Roman"/>
                          <a:ea typeface="Calibri"/>
                          <a:cs typeface="Times New Roman"/>
                        </a:rPr>
                        <a:t>9*</a:t>
                      </a:r>
                      <a:r>
                        <a:rPr lang="es-PE" sz="1600">
                          <a:latin typeface="Times New Roman"/>
                          <a:ea typeface="Calibri"/>
                          <a:cs typeface="Times New Roman"/>
                        </a:rPr>
                        <a:t> H </a:t>
                      </a:r>
                      <a:r>
                        <a:rPr lang="de-DE" sz="1600">
                          <a:latin typeface="Times New Roman"/>
                          <a:ea typeface="Calibri"/>
                          <a:cs typeface="Times New Roman"/>
                        </a:rPr>
                        <a:t>Rb/R </a:t>
                      </a: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Е</a:t>
                      </a:r>
                      <a:r>
                        <a:rPr lang="de-DE" sz="1600">
                          <a:latin typeface="Times New Roman"/>
                          <a:ea typeface="Calibri"/>
                          <a:cs typeface="Times New Roman"/>
                        </a:rPr>
                        <a:t> [Z]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6235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IV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latin typeface="Times New Roman"/>
                          <a:ea typeface="Calibri"/>
                          <a:cs typeface="Times New Roman"/>
                        </a:rPr>
                        <a:t>8 Cm Lfx Z Cs/Trd</a:t>
                      </a:r>
                      <a:r>
                        <a:rPr lang="en-US" sz="16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pl-PL" sz="1600" dirty="0">
                          <a:latin typeface="Times New Roman"/>
                          <a:ea typeface="Calibri"/>
                          <a:cs typeface="Times New Roman"/>
                        </a:rPr>
                        <a:t>Pto/Eto PAS [</a:t>
                      </a:r>
                      <a:r>
                        <a:rPr lang="it-IT" sz="1600" dirty="0">
                          <a:latin typeface="Times New Roman"/>
                          <a:ea typeface="Calibri"/>
                          <a:cs typeface="Times New Roman"/>
                        </a:rPr>
                        <a:t>Km</a:t>
                      </a:r>
                      <a:r>
                        <a:rPr lang="pl-PL" sz="1600" dirty="0">
                          <a:latin typeface="Times New Roman"/>
                          <a:ea typeface="Calibri"/>
                          <a:cs typeface="Times New Roman"/>
                        </a:rPr>
                        <a:t>/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r>
                        <a:rPr lang="it-IT" sz="1600" dirty="0">
                          <a:latin typeface="Times New Roman"/>
                          <a:ea typeface="Calibri"/>
                          <a:cs typeface="Times New Roman"/>
                        </a:rPr>
                        <a:t>m</a:t>
                      </a:r>
                      <a:r>
                        <a:rPr lang="pl-PL" sz="1600" dirty="0">
                          <a:latin typeface="Times New Roman"/>
                          <a:ea typeface="Calibri"/>
                          <a:cs typeface="Times New Roman"/>
                        </a:rPr>
                        <a:t>] [</a:t>
                      </a:r>
                      <a:r>
                        <a:rPr lang="it-IT" sz="1600" dirty="0">
                          <a:latin typeface="Times New Roman"/>
                          <a:ea typeface="Calibri"/>
                          <a:cs typeface="Times New Roman"/>
                        </a:rPr>
                        <a:t>E</a:t>
                      </a:r>
                      <a:r>
                        <a:rPr lang="pl-PL" sz="1600" dirty="0">
                          <a:latin typeface="Times New Roman"/>
                          <a:ea typeface="Calibri"/>
                          <a:cs typeface="Times New Roman"/>
                        </a:rPr>
                        <a:t>] [</a:t>
                      </a:r>
                      <a:r>
                        <a:rPr lang="it-IT" sz="1600" dirty="0">
                          <a:latin typeface="Times New Roman"/>
                          <a:ea typeface="Calibri"/>
                          <a:cs typeface="Times New Roman"/>
                        </a:rPr>
                        <a:t>Mfx Sfx</a:t>
                      </a:r>
                      <a:r>
                        <a:rPr lang="pl-PL" sz="1600" dirty="0">
                          <a:latin typeface="Times New Roman"/>
                          <a:ea typeface="Calibri"/>
                          <a:cs typeface="Times New Roman"/>
                        </a:rPr>
                        <a:t>] [</a:t>
                      </a:r>
                      <a:r>
                        <a:rPr lang="it-IT" sz="1600" dirty="0">
                          <a:latin typeface="Times New Roman"/>
                          <a:ea typeface="Calibri"/>
                          <a:cs typeface="Times New Roman"/>
                        </a:rPr>
                        <a:t>Bq</a:t>
                      </a:r>
                      <a:r>
                        <a:rPr lang="pl-PL" sz="1600" dirty="0">
                          <a:latin typeface="Times New Roman"/>
                          <a:ea typeface="Calibri"/>
                          <a:cs typeface="Times New Roman"/>
                        </a:rPr>
                        <a:t>]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latin typeface="Times New Roman"/>
                          <a:ea typeface="Calibri"/>
                          <a:cs typeface="Times New Roman"/>
                        </a:rPr>
                        <a:t>12-18 Lfx Z Cs/Trd Pto/Eto PAS </a:t>
                      </a:r>
                      <a:r>
                        <a:rPr lang="pt-BR" sz="1600">
                          <a:latin typeface="Times New Roman"/>
                          <a:ea typeface="Calibri"/>
                          <a:cs typeface="Times New Roman"/>
                        </a:rPr>
                        <a:t>[E] [Mfx Sfx]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0386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b="1">
                          <a:latin typeface="Times New Roman"/>
                          <a:ea typeface="Calibri"/>
                          <a:cs typeface="Times New Roman"/>
                        </a:rPr>
                        <a:t>V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>
                          <a:latin typeface="Times New Roman"/>
                          <a:ea typeface="Calibri"/>
                          <a:cs typeface="Times New Roman"/>
                        </a:rPr>
                        <a:t>8 Cm Mfx</a:t>
                      </a:r>
                      <a:r>
                        <a:rPr lang="fr-FR" sz="16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fr-FR" sz="1600">
                          <a:latin typeface="Times New Roman"/>
                          <a:ea typeface="Calibri"/>
                          <a:cs typeface="Times New Roman"/>
                        </a:rPr>
                        <a:t>[Lfx] Z Cs/Trd PAS Bq Lzd </a:t>
                      </a:r>
                      <a:r>
                        <a:rPr lang="pt-BR" sz="1600">
                          <a:latin typeface="Times New Roman"/>
                          <a:ea typeface="Calibri"/>
                          <a:cs typeface="Times New Roman"/>
                        </a:rPr>
                        <a:t>[E]</a:t>
                      </a:r>
                      <a:r>
                        <a:rPr lang="fr-FR" sz="16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pt-BR" sz="1600">
                          <a:latin typeface="Times New Roman"/>
                          <a:ea typeface="Calibri"/>
                          <a:cs typeface="Times New Roman"/>
                        </a:rPr>
                        <a:t>[Pto/Eto] [Amx Imp Mp]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latin typeface="Times New Roman"/>
                          <a:ea typeface="Calibri"/>
                          <a:cs typeface="Times New Roman"/>
                        </a:rPr>
                        <a:t>12-18 Mfx</a:t>
                      </a:r>
                      <a:r>
                        <a:rPr lang="en-US" sz="16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fr-FR" sz="1600" dirty="0">
                          <a:latin typeface="Times New Roman"/>
                          <a:ea typeface="Calibri"/>
                          <a:cs typeface="Times New Roman"/>
                        </a:rPr>
                        <a:t>[Lfx] Z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fr-FR" sz="1600" dirty="0">
                          <a:latin typeface="Times New Roman"/>
                          <a:ea typeface="Calibri"/>
                          <a:cs typeface="Times New Roman"/>
                        </a:rPr>
                        <a:t>Cs/Trd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fr-FR" sz="1600" dirty="0">
                          <a:latin typeface="Times New Roman"/>
                          <a:ea typeface="Calibri"/>
                          <a:cs typeface="Times New Roman"/>
                        </a:rPr>
                        <a:t>PAS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fr-FR" sz="1600" dirty="0">
                          <a:latin typeface="Times New Roman"/>
                          <a:ea typeface="Calibri"/>
                          <a:cs typeface="Times New Roman"/>
                        </a:rPr>
                        <a:t>[Lzd]</a:t>
                      </a:r>
                      <a:r>
                        <a:rPr lang="pt-BR" sz="1600" dirty="0">
                          <a:latin typeface="Times New Roman"/>
                          <a:ea typeface="Calibri"/>
                          <a:cs typeface="Times New Roman"/>
                        </a:rPr>
                        <a:t>[E]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latin typeface="Times New Roman"/>
                          <a:ea typeface="Calibri"/>
                          <a:cs typeface="Times New Roman"/>
                        </a:rPr>
                        <a:t>[Pto/Eto]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pt-BR" sz="1600" dirty="0">
                          <a:latin typeface="Times New Roman"/>
                          <a:ea typeface="Calibri"/>
                          <a:cs typeface="Times New Roman"/>
                        </a:rPr>
                        <a:t>[Amx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pt-BR" sz="1600" dirty="0">
                          <a:latin typeface="Times New Roman"/>
                          <a:ea typeface="Calibri"/>
                          <a:cs typeface="Times New Roman"/>
                        </a:rPr>
                        <a:t>Imp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pt-BR" sz="1600" dirty="0">
                          <a:latin typeface="Times New Roman"/>
                          <a:ea typeface="Calibri"/>
                          <a:cs typeface="Times New Roman"/>
                        </a:rPr>
                        <a:t>Mp]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5.3. Патогенетические методы лечения туберкулеза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		Основные принципы назначения методов и средств патогенетической терапии при туберкулезе на фоне ВИЧ-инфекции не отличаются от таковых у лиц без ВИЧ-инфекции. При этом существуют некоторые особенности:</a:t>
            </a:r>
          </a:p>
          <a:p>
            <a:pPr>
              <a:buNone/>
            </a:pPr>
            <a:r>
              <a:rPr lang="ru-RU" dirty="0" smtClean="0"/>
              <a:t>     - не рекомендуется применение иммуномодулирующих препаратов у пациентов с ВИЧ-инфекцией;</a:t>
            </a:r>
          </a:p>
          <a:p>
            <a:pPr>
              <a:buNone/>
            </a:pPr>
            <a:r>
              <a:rPr lang="ru-RU" dirty="0" smtClean="0"/>
              <a:t>     - применение глюкокортикоидных препаратов безопасно при краткосрочном применении, не вызывает дополнительной иммуносупрессии и прогрессирования ВИЧ-инфекции.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536" y="260648"/>
          <a:ext cx="8435280" cy="5888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8616"/>
                <a:gridCol w="5976664"/>
              </a:tblGrid>
              <a:tr h="5472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Количество </a:t>
                      </a: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CD4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+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лимфоцитов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Рекомендации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472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Менее 100 клеток/мкл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Calibri"/>
                          <a:cs typeface="Times New Roman"/>
                        </a:rPr>
                        <a:t>Начинают лечение туберкулеза. Если пациент его хорошо переносит, как можно раньше (в течение 2-3 нед.) присоединяют АРВТ.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543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От 100 до 500 клеток/мкл</a:t>
                      </a:r>
                      <a:endParaRPr lang="ru-RU" sz="16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Начинают лечение туберкулеза. АРВТ присоединяют как можно раньше (в течение первых 2 мес.). При наличии нежелательных реакций на противотуберкулезные препараты (ПТП), существенных лекарственных взаимодействий между АРВП и ПТП, низкой приверженности пациента к лечению АРВТ присоединяют после окончания интенсивной фазы терапии туберкулеза. При снижении количества CD4+-лимфоцитов до значений &lt; 100 клеток/мкл во время лечения туберкулеза АРВТ назначают незамедлительно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153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Более  500 клеток/мкл</a:t>
                      </a:r>
                      <a:endParaRPr lang="ru-RU" sz="16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Начинают лечение туберкулеза, одновременно проводят контроль количества CD4+-клеток. АРВТ назначают вместе с ПТП, если на фоне лечения туберкулеза количество CD4+-клеток становится &lt; </a:t>
                      </a:r>
                      <a:r>
                        <a:rPr lang="ru-RU" sz="1600" dirty="0" smtClean="0">
                          <a:latin typeface="Times New Roman"/>
                          <a:ea typeface="Calibri"/>
                          <a:cs typeface="Times New Roman"/>
                        </a:rPr>
                        <a:t>500 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клеток/мкл или имеет место прогрессирование туберкулезного процесса. После завершения терапии туберкулеза АРВТ рекомендуется всем больным ВИЧ-инфекцией </a:t>
                      </a:r>
                      <a:r>
                        <a:rPr lang="ru-RU" sz="1600" dirty="0" smtClean="0">
                          <a:latin typeface="Times New Roman"/>
                          <a:ea typeface="Calibri"/>
                          <a:cs typeface="Times New Roman"/>
                        </a:rPr>
                        <a:t>с </a:t>
                      </a:r>
                      <a:r>
                        <a:rPr lang="ru-RU" sz="1600" dirty="0">
                          <a:latin typeface="Times New Roman"/>
                          <a:ea typeface="Calibri"/>
                          <a:cs typeface="Times New Roman"/>
                        </a:rPr>
                        <a:t>целью профилактики рецидива туберкулеза.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2400" b="1" dirty="0" smtClean="0"/>
              <a:t>5.10. Профилактика вторичных заболеваний у больных ВИЧ-инфекцией в период лечения туберкулеза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Больным с количеством </a:t>
            </a:r>
            <a:r>
              <a:rPr lang="en-US" dirty="0" smtClean="0"/>
              <a:t>CD</a:t>
            </a:r>
            <a:r>
              <a:rPr lang="ru-RU" dirty="0" smtClean="0"/>
              <a:t>4+лимфоцитов менее 200 клеток/мкл показано проведение профилактики пневмоцистоза и токсоплазмоза. Для этих целей назначают </a:t>
            </a:r>
            <a:r>
              <a:rPr lang="ru-RU" dirty="0" err="1" smtClean="0"/>
              <a:t>триметоприм</a:t>
            </a:r>
            <a:r>
              <a:rPr lang="ru-RU" dirty="0" smtClean="0"/>
              <a:t>/</a:t>
            </a:r>
            <a:r>
              <a:rPr lang="ru-RU" dirty="0" err="1" smtClean="0"/>
              <a:t>сульфометоксазол</a:t>
            </a:r>
            <a:r>
              <a:rPr lang="ru-RU" dirty="0" smtClean="0"/>
              <a:t> (</a:t>
            </a:r>
            <a:r>
              <a:rPr lang="ru-RU" dirty="0" err="1" smtClean="0"/>
              <a:t>бисептол</a:t>
            </a:r>
            <a:r>
              <a:rPr lang="ru-RU" dirty="0" smtClean="0"/>
              <a:t>) </a:t>
            </a:r>
            <a:r>
              <a:rPr lang="ru-RU" dirty="0" smtClean="0">
                <a:solidFill>
                  <a:srgbClr val="00B050"/>
                </a:solidFill>
              </a:rPr>
              <a:t>в дозе 960 мг 3 раза в неделю или 480 мг ежедневно </a:t>
            </a:r>
            <a:r>
              <a:rPr lang="ru-RU" dirty="0" smtClean="0"/>
              <a:t>до периода, когда количество </a:t>
            </a:r>
            <a:r>
              <a:rPr lang="en-US" dirty="0" smtClean="0"/>
              <a:t>CD</a:t>
            </a:r>
            <a:r>
              <a:rPr lang="ru-RU" dirty="0" smtClean="0"/>
              <a:t>4+лимфоцитов не превысит 200 клеток/мкл.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ru-RU" sz="3200" b="1" dirty="0" smtClean="0"/>
              <a:t>6. Организация лечения пациентов с туберкулезом и ВИЧ-инфекцией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r>
              <a:rPr lang="ru-RU" sz="6000" b="1" dirty="0" smtClean="0"/>
              <a:t>Показаниями для стационарного лечения больных </a:t>
            </a:r>
            <a:r>
              <a:rPr lang="ru-RU" sz="6000" b="1" dirty="0" err="1" smtClean="0"/>
              <a:t>ко-инфекцией</a:t>
            </a:r>
            <a:r>
              <a:rPr lang="ru-RU" sz="6000" b="1" dirty="0" smtClean="0"/>
              <a:t> являются:</a:t>
            </a:r>
          </a:p>
          <a:p>
            <a:pPr lvl="0"/>
            <a:r>
              <a:rPr lang="ru-RU" sz="6000" dirty="0" smtClean="0"/>
              <a:t>наличие бактериовыделения;</a:t>
            </a:r>
          </a:p>
          <a:p>
            <a:pPr lvl="0"/>
            <a:r>
              <a:rPr lang="ru-RU" sz="6000" dirty="0" smtClean="0"/>
              <a:t>количество CD4-лимфоцитов на момент начала лечения туберкулеза менее 350 кл/мкл;</a:t>
            </a:r>
          </a:p>
          <a:p>
            <a:pPr lvl="0"/>
            <a:r>
              <a:rPr lang="ru-RU" sz="6000" dirty="0" smtClean="0"/>
              <a:t>генерализованные формы туберкулеза (2 и более различных локализаций);</a:t>
            </a:r>
          </a:p>
          <a:p>
            <a:pPr lvl="0"/>
            <a:r>
              <a:rPr lang="ru-RU" sz="6000" dirty="0" smtClean="0"/>
              <a:t>сочетание активного туберкулеза с другими, требующими лечения, вторичными и оппортунистическими заболеваниями;</a:t>
            </a:r>
          </a:p>
          <a:p>
            <a:pPr lvl="0"/>
            <a:r>
              <a:rPr lang="ru-RU" sz="6000" dirty="0" smtClean="0"/>
              <a:t>необходимость начала АРВТ, независимо от фазы лечения туберкулеза;</a:t>
            </a:r>
          </a:p>
          <a:p>
            <a:pPr lvl="0"/>
            <a:r>
              <a:rPr lang="ru-RU" sz="6000" dirty="0" smtClean="0"/>
              <a:t>развитие ВСВИС;</a:t>
            </a:r>
          </a:p>
          <a:p>
            <a:pPr lvl="0"/>
            <a:r>
              <a:rPr lang="ru-RU" sz="6000" dirty="0" smtClean="0"/>
              <a:t>хронические заболевания печени в стадии </a:t>
            </a:r>
            <a:r>
              <a:rPr lang="ru-RU" sz="6000" dirty="0" err="1" smtClean="0"/>
              <a:t>декомпенсированного</a:t>
            </a:r>
            <a:r>
              <a:rPr lang="ru-RU" sz="6000" dirty="0" smtClean="0"/>
              <a:t> цирроза (класс В и С по шкале </a:t>
            </a:r>
            <a:r>
              <a:rPr lang="ru-RU" sz="6000" dirty="0" err="1" smtClean="0"/>
              <a:t>Чайлд-Пью</a:t>
            </a:r>
            <a:r>
              <a:rPr lang="ru-RU" sz="6000" dirty="0" smtClean="0"/>
              <a:t>), требующие индивидуализации лечебной тактики по поводу туберкулеза;</a:t>
            </a:r>
          </a:p>
          <a:p>
            <a:pPr lvl="0"/>
            <a:r>
              <a:rPr lang="ru-RU" sz="6000" dirty="0" smtClean="0"/>
              <a:t>развитие нежелательных явлений 3-4 степени токсичности при приеме АРВТ и ПТП.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ru-RU" sz="3200" b="1" dirty="0" smtClean="0"/>
              <a:t>7. </a:t>
            </a:r>
            <a:r>
              <a:rPr lang="ru-RU" sz="3200" b="1" dirty="0" err="1" smtClean="0"/>
              <a:t>Химиопрофилактика</a:t>
            </a:r>
            <a:r>
              <a:rPr lang="ru-RU" sz="3200" b="1" dirty="0" smtClean="0"/>
              <a:t> туберкулеза у взрослых больных ВИЧ-инфекцией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b="1" dirty="0" smtClean="0"/>
              <a:t>Диагностика латентной туберкулезной инфекции.</a:t>
            </a:r>
          </a:p>
          <a:p>
            <a:pPr algn="ctr">
              <a:buNone/>
            </a:pPr>
            <a:endParaRPr lang="ru-RU" sz="2000" dirty="0" smtClean="0"/>
          </a:p>
          <a:p>
            <a:r>
              <a:rPr lang="ru-RU" sz="2400" dirty="0" smtClean="0"/>
              <a:t>Диагностика латентной туберкулезной инфекции строится на оценке иммунологических тестов:</a:t>
            </a:r>
          </a:p>
          <a:p>
            <a:pPr>
              <a:buNone/>
            </a:pPr>
            <a:r>
              <a:rPr lang="ru-RU" sz="2400" dirty="0" smtClean="0"/>
              <a:t>     - проба Манту, </a:t>
            </a:r>
          </a:p>
          <a:p>
            <a:pPr>
              <a:buNone/>
            </a:pPr>
            <a:r>
              <a:rPr lang="ru-RU" sz="2400" dirty="0" smtClean="0"/>
              <a:t>     - </a:t>
            </a:r>
            <a:r>
              <a:rPr lang="ru-RU" sz="2400" dirty="0" err="1" smtClean="0"/>
              <a:t>Диаскинтест</a:t>
            </a:r>
            <a:r>
              <a:rPr lang="ru-RU" sz="2400" dirty="0" smtClean="0"/>
              <a:t>, </a:t>
            </a:r>
          </a:p>
          <a:p>
            <a:pPr>
              <a:buNone/>
            </a:pPr>
            <a:r>
              <a:rPr lang="ru-RU" sz="2400" dirty="0" smtClean="0"/>
              <a:t>     - тесты высвобождения </a:t>
            </a:r>
            <a:r>
              <a:rPr lang="ru-RU" sz="2400" dirty="0" err="1" smtClean="0"/>
              <a:t>гамма-интерферона</a:t>
            </a:r>
            <a:r>
              <a:rPr lang="ru-RU" sz="2400" dirty="0" smtClean="0"/>
              <a:t> (</a:t>
            </a:r>
            <a:r>
              <a:rPr lang="en-US" sz="2400" dirty="0" smtClean="0"/>
              <a:t>IGRA</a:t>
            </a:r>
            <a:r>
              <a:rPr lang="ru-RU" sz="2400" dirty="0" smtClean="0"/>
              <a:t>-тесты)</a:t>
            </a:r>
          </a:p>
          <a:p>
            <a:pPr>
              <a:buNone/>
            </a:pPr>
            <a:endParaRPr lang="ru-RU" sz="2400" dirty="0" smtClean="0"/>
          </a:p>
          <a:p>
            <a:r>
              <a:rPr lang="ru-RU" sz="2400" dirty="0" smtClean="0"/>
              <a:t>При количестве </a:t>
            </a:r>
            <a:r>
              <a:rPr lang="en-US" sz="2400" dirty="0" smtClean="0"/>
              <a:t>CD</a:t>
            </a:r>
            <a:r>
              <a:rPr lang="ru-RU" sz="2400" dirty="0" smtClean="0"/>
              <a:t>4+лимфоцитов менее 200 клеток/мкл </a:t>
            </a:r>
            <a:r>
              <a:rPr lang="ru-RU" sz="2400" dirty="0" err="1" smtClean="0"/>
              <a:t>туберкулинодиагностика</a:t>
            </a:r>
            <a:r>
              <a:rPr lang="ru-RU" sz="2400" dirty="0" smtClean="0"/>
              <a:t> оказывается несостоятельной. У таких пациентов более эффективной заменой кожных проб являются </a:t>
            </a:r>
            <a:r>
              <a:rPr lang="en-US" sz="2400" dirty="0" smtClean="0"/>
              <a:t>IGRA</a:t>
            </a:r>
            <a:r>
              <a:rPr lang="ru-RU" sz="2400" dirty="0" smtClean="0"/>
              <a:t>-тесты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Организация </a:t>
            </a:r>
            <a:r>
              <a:rPr lang="ru-RU" sz="3200" b="1" dirty="0" err="1" smtClean="0"/>
              <a:t>химиопрофилактики</a:t>
            </a:r>
            <a:r>
              <a:rPr lang="ru-RU" sz="3200" b="1" dirty="0" smtClean="0"/>
              <a:t> туберкулеза у людей, живущих с ВИЧ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 smtClean="0"/>
              <a:t>Скрининговое</a:t>
            </a:r>
            <a:r>
              <a:rPr lang="ru-RU" b="1" dirty="0" smtClean="0"/>
              <a:t> обследование: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1. цифровое флюорографическое или рентгенологическое обследование органов грудной клетки;</a:t>
            </a:r>
          </a:p>
          <a:p>
            <a:pPr>
              <a:buNone/>
            </a:pPr>
            <a:r>
              <a:rPr lang="ru-RU" dirty="0" smtClean="0"/>
              <a:t>2.    проведение реакции Манту с 2 ТЕ / </a:t>
            </a:r>
            <a:r>
              <a:rPr lang="ru-RU" dirty="0" err="1" smtClean="0"/>
              <a:t>Диаскинтеста</a:t>
            </a:r>
            <a:r>
              <a:rPr lang="ru-RU" dirty="0" smtClean="0"/>
              <a:t>/ </a:t>
            </a:r>
            <a:r>
              <a:rPr lang="en-US" dirty="0" smtClean="0"/>
              <a:t>IGRA</a:t>
            </a:r>
            <a:r>
              <a:rPr lang="ru-RU" dirty="0" smtClean="0"/>
              <a:t>-теста;</a:t>
            </a:r>
          </a:p>
          <a:p>
            <a:pPr>
              <a:buNone/>
            </a:pPr>
            <a:r>
              <a:rPr lang="ru-RU" dirty="0" smtClean="0"/>
              <a:t>3.    исследование количества </a:t>
            </a:r>
            <a:r>
              <a:rPr lang="en-US" dirty="0" smtClean="0"/>
              <a:t>CD</a:t>
            </a:r>
            <a:r>
              <a:rPr lang="ru-RU" dirty="0" smtClean="0"/>
              <a:t>4+ лимфоцитов в крови.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Выделяются группы больных ВИЧ-инфекцией, имеющих высокий риск развития туберкулеза: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ru-RU" dirty="0" smtClean="0"/>
              <a:t>лица, ранее перенесшие туберкулез, в том числе спонтанно излеченный; </a:t>
            </a:r>
          </a:p>
          <a:p>
            <a:pPr lvl="0"/>
            <a:r>
              <a:rPr lang="ru-RU" dirty="0" smtClean="0"/>
              <a:t>лица, находящиеся в контакте с источниками туберкулезной инфекции, в т.ч. лица из очагов смерти от туберкулеза;</a:t>
            </a:r>
          </a:p>
          <a:p>
            <a:pPr lvl="0" fontAlgn="base" hangingPunct="0"/>
            <a:r>
              <a:rPr lang="ru-RU" dirty="0" smtClean="0"/>
              <a:t>лица, вернувшиеся из учреждений ФСИН в течение 3 лет после освобождения;</a:t>
            </a:r>
          </a:p>
          <a:p>
            <a:pPr lvl="0"/>
            <a:r>
              <a:rPr lang="ru-RU" dirty="0" smtClean="0"/>
              <a:t>лица, находящиеся под следствием и отбывающие наказание в учреждениях ФСИН.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Организация </a:t>
            </a:r>
            <a:r>
              <a:rPr lang="ru-RU" sz="3200" b="1" dirty="0" err="1" smtClean="0"/>
              <a:t>химиопрофилактики</a:t>
            </a:r>
            <a:r>
              <a:rPr lang="ru-RU" sz="3200" b="1" dirty="0" smtClean="0"/>
              <a:t> туберкулеза у людей, живущих с ВИЧ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/>
              <a:t>При отсутствии признаков активного туберкулеза  назначает и контролирует проведение ХП туберкулеза врач-фтизиатр в Центре СПИДа (при отсутствии такой должности – обученный врач-инфекционист). </a:t>
            </a:r>
          </a:p>
          <a:p>
            <a:pPr algn="just">
              <a:buNone/>
            </a:pPr>
            <a:r>
              <a:rPr lang="ru-RU" dirty="0" smtClean="0"/>
              <a:t>Не рекомендуется направление пациентов для проведения </a:t>
            </a:r>
            <a:r>
              <a:rPr lang="ru-RU" dirty="0" err="1" smtClean="0"/>
              <a:t>химиопрофилактики</a:t>
            </a:r>
            <a:r>
              <a:rPr lang="ru-RU" dirty="0" smtClean="0"/>
              <a:t> в противотуберкулезные учреждения.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Организация </a:t>
            </a:r>
            <a:r>
              <a:rPr lang="ru-RU" sz="3200" b="1" dirty="0" err="1" smtClean="0"/>
              <a:t>химиопрофилактики</a:t>
            </a:r>
            <a:r>
              <a:rPr lang="ru-RU" sz="3200" b="1" dirty="0" smtClean="0"/>
              <a:t> туберкулеза у людей, живущих с ВИЧ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Препараты выдаются пациентам на руки сроком не более чем на 30 дней.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/>
              <a:t>Показания для проведения </a:t>
            </a:r>
            <a:r>
              <a:rPr lang="ru-RU" sz="3600" b="1" dirty="0" err="1" smtClean="0"/>
              <a:t>химиопрофилактики</a:t>
            </a:r>
            <a:r>
              <a:rPr lang="ru-RU" sz="3600" b="1" dirty="0" smtClean="0"/>
              <a:t> ТБ у больных ВИЧ-инфекцией: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ru-RU" dirty="0" smtClean="0"/>
              <a:t>наличие иммунодефицита (уровень </a:t>
            </a:r>
            <a:r>
              <a:rPr lang="en-US" dirty="0" smtClean="0"/>
              <a:t>CD</a:t>
            </a:r>
            <a:r>
              <a:rPr lang="ru-RU" dirty="0" smtClean="0"/>
              <a:t>4+лимфоцитов менее 350 клеток/мкл) вне зависимости от реакции на пробу Манту и </a:t>
            </a:r>
            <a:r>
              <a:rPr lang="ru-RU" dirty="0" err="1" smtClean="0"/>
              <a:t>Диаскинтест</a:t>
            </a:r>
            <a:r>
              <a:rPr lang="ru-RU" dirty="0" smtClean="0"/>
              <a:t>, </a:t>
            </a:r>
            <a:r>
              <a:rPr lang="en-US" dirty="0" smtClean="0"/>
              <a:t>IGRA</a:t>
            </a:r>
            <a:r>
              <a:rPr lang="ru-RU" dirty="0" smtClean="0"/>
              <a:t>-теста;</a:t>
            </a:r>
          </a:p>
          <a:p>
            <a:pPr lvl="0" fontAlgn="base" hangingPunct="0"/>
            <a:r>
              <a:rPr lang="ru-RU" dirty="0" smtClean="0"/>
              <a:t>положительная реакция на пробу Манту, </a:t>
            </a:r>
            <a:r>
              <a:rPr lang="ru-RU" dirty="0" err="1" smtClean="0"/>
              <a:t>Диаскинтест</a:t>
            </a:r>
            <a:r>
              <a:rPr lang="ru-RU" dirty="0" smtClean="0"/>
              <a:t>, положительный результат </a:t>
            </a:r>
            <a:r>
              <a:rPr lang="en-US" dirty="0" smtClean="0"/>
              <a:t>IGRA</a:t>
            </a:r>
            <a:r>
              <a:rPr lang="ru-RU" dirty="0" smtClean="0"/>
              <a:t>-теста вне зависимости от выраженности иммунодефицита;</a:t>
            </a:r>
          </a:p>
          <a:p>
            <a:pPr lvl="0" fontAlgn="base" hangingPunct="0"/>
            <a:r>
              <a:rPr lang="ru-RU" dirty="0" smtClean="0"/>
              <a:t>принадлежность к группам высокого риска развития туберкулеза вне зависимости от выраженности иммунодефицита и реакции на кожные пробы.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Противопоказания к проведению </a:t>
            </a:r>
            <a:r>
              <a:rPr lang="ru-RU" sz="3200" b="1" dirty="0" err="1" smtClean="0"/>
              <a:t>химиопрофилактики</a:t>
            </a:r>
            <a:r>
              <a:rPr lang="ru-RU" sz="3200" b="1" dirty="0" smtClean="0"/>
              <a:t> туберкулеза: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 hangingPunct="0">
              <a:buNone/>
            </a:pPr>
            <a:r>
              <a:rPr lang="ru-RU" dirty="0" smtClean="0"/>
              <a:t>1. наличие признаков активного туберкулеза;</a:t>
            </a:r>
          </a:p>
          <a:p>
            <a:pPr>
              <a:buNone/>
            </a:pPr>
            <a:r>
              <a:rPr lang="ru-RU" dirty="0" smtClean="0"/>
              <a:t>2. хронические заболевания печени в стадии </a:t>
            </a:r>
            <a:r>
              <a:rPr lang="ru-RU" dirty="0" err="1" smtClean="0"/>
              <a:t>декомпенсированного</a:t>
            </a:r>
            <a:r>
              <a:rPr lang="ru-RU" dirty="0" smtClean="0"/>
              <a:t> цирроза (класс В и С по шкале </a:t>
            </a:r>
            <a:r>
              <a:rPr lang="ru-RU" dirty="0" err="1" smtClean="0"/>
              <a:t>Чайлд-Пью</a:t>
            </a:r>
            <a:r>
              <a:rPr lang="ru-RU" dirty="0" smtClean="0"/>
              <a:t>);</a:t>
            </a:r>
          </a:p>
          <a:p>
            <a:pPr>
              <a:buNone/>
            </a:pPr>
            <a:r>
              <a:rPr lang="ru-RU" dirty="0" smtClean="0"/>
              <a:t>3. хроническая болезнь почек 4-5 стадии;</a:t>
            </a:r>
          </a:p>
          <a:p>
            <a:pPr>
              <a:buNone/>
            </a:pPr>
            <a:r>
              <a:rPr lang="ru-RU" dirty="0" smtClean="0"/>
              <a:t>4. заболевания ЦНС с эпилептическим синдромом (для схем с </a:t>
            </a:r>
            <a:r>
              <a:rPr lang="ru-RU" dirty="0" err="1" smtClean="0"/>
              <a:t>изониазидом</a:t>
            </a:r>
            <a:r>
              <a:rPr lang="ru-RU" dirty="0" smtClean="0"/>
              <a:t>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Режимы </a:t>
            </a:r>
            <a:r>
              <a:rPr lang="ru-RU" sz="3200" b="1" dirty="0" err="1" smtClean="0"/>
              <a:t>химиопрофилактики</a:t>
            </a:r>
            <a:r>
              <a:rPr lang="ru-RU" sz="3200" b="1" dirty="0" smtClean="0"/>
              <a:t> туберкулеза у людей, живущих с ВИЧ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 fontAlgn="base" hangingPunct="0">
              <a:buNone/>
            </a:pPr>
            <a:r>
              <a:rPr lang="ru-RU" sz="3800" dirty="0" smtClean="0"/>
              <a:t>1. </a:t>
            </a:r>
            <a:r>
              <a:rPr lang="ru-RU" sz="3800" dirty="0" err="1" smtClean="0"/>
              <a:t>изониазид</a:t>
            </a:r>
            <a:r>
              <a:rPr lang="ru-RU" sz="3800" dirty="0" smtClean="0"/>
              <a:t> (5 мг/кг) и витамин В6 (15-25 мг/сутки) – 6 месяцев;</a:t>
            </a:r>
          </a:p>
          <a:p>
            <a:pPr lvl="0" fontAlgn="base" hangingPunct="0">
              <a:buNone/>
            </a:pPr>
            <a:r>
              <a:rPr lang="ru-RU" sz="3800" dirty="0" smtClean="0"/>
              <a:t>2. </a:t>
            </a:r>
            <a:r>
              <a:rPr lang="ru-RU" sz="3800" dirty="0" err="1" smtClean="0"/>
              <a:t>изониазид</a:t>
            </a:r>
            <a:r>
              <a:rPr lang="ru-RU" sz="3800" dirty="0" smtClean="0"/>
              <a:t> (5 мг/кг) и витамин В6 (15-25 мг/сутки) + </a:t>
            </a:r>
            <a:r>
              <a:rPr lang="ru-RU" sz="3800" dirty="0" err="1" smtClean="0"/>
              <a:t>рифампицин</a:t>
            </a:r>
            <a:r>
              <a:rPr lang="ru-RU" sz="3800" dirty="0" smtClean="0"/>
              <a:t> (10 мг/кг) или </a:t>
            </a:r>
            <a:r>
              <a:rPr lang="ru-RU" sz="3800" dirty="0" err="1" smtClean="0"/>
              <a:t>рифабутин</a:t>
            </a:r>
            <a:r>
              <a:rPr lang="ru-RU" sz="3800" dirty="0" smtClean="0"/>
              <a:t> (5 мг/кг) - 3-4 месяца;</a:t>
            </a:r>
          </a:p>
          <a:p>
            <a:pPr lvl="0" fontAlgn="base" hangingPunct="0">
              <a:buNone/>
            </a:pPr>
            <a:r>
              <a:rPr lang="ru-RU" sz="3800" dirty="0" smtClean="0"/>
              <a:t>3. </a:t>
            </a:r>
            <a:r>
              <a:rPr lang="ru-RU" sz="3800" dirty="0" err="1" smtClean="0"/>
              <a:t>изониазид</a:t>
            </a:r>
            <a:r>
              <a:rPr lang="ru-RU" sz="3800" dirty="0" smtClean="0"/>
              <a:t> 900 мг и витамин В6 (15-25 мг/сутки) + </a:t>
            </a:r>
            <a:r>
              <a:rPr lang="ru-RU" sz="3800" dirty="0" err="1" smtClean="0"/>
              <a:t>рифапентин</a:t>
            </a:r>
            <a:r>
              <a:rPr lang="ru-RU" sz="3800" dirty="0" smtClean="0"/>
              <a:t> 900 мг (для пациента с массой тела 60 кг) раз в неделю  - 3 месяца.</a:t>
            </a:r>
          </a:p>
          <a:p>
            <a:pPr fontAlgn="base" hangingPunct="0">
              <a:buNone/>
            </a:pPr>
            <a:r>
              <a:rPr lang="ru-RU" sz="3800" dirty="0" smtClean="0"/>
              <a:t>4. При наличии документированного контакта с МЛУ возможно назначение индивидуального профилактического лечения ПТП резервного ряда сроком не менее 3-х месяцев. </a:t>
            </a:r>
          </a:p>
          <a:p>
            <a:pPr fontAlgn="base" hangingPunct="0">
              <a:buNone/>
            </a:pPr>
            <a:r>
              <a:rPr lang="ru-RU" sz="3800" dirty="0" smtClean="0"/>
              <a:t>         - ХП препаратами резерва должна назначаться фтизиатром и проводиться под непосредственным наблюдением. </a:t>
            </a:r>
          </a:p>
          <a:p>
            <a:pPr fontAlgn="base" hangingPunct="0">
              <a:buNone/>
            </a:pPr>
            <a:r>
              <a:rPr lang="ru-RU" sz="3800" dirty="0" smtClean="0"/>
              <a:t>         - При невозможности организовать проведение контролируемой ХП тщательное клиническое наблюдение и строгий контроль развития активной формы ТБ в течение как минимум двух лет у контактных лиц являются предпочтительным подходом по сравнению с неконтролируемой ХП препаратами резерва.</a:t>
            </a:r>
          </a:p>
          <a:p>
            <a:pPr lvl="0" fontAlgn="base" hangingPunct="0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Организация </a:t>
            </a:r>
            <a:r>
              <a:rPr lang="ru-RU" sz="3200" b="1" dirty="0" err="1" smtClean="0"/>
              <a:t>химиопрофилактики</a:t>
            </a:r>
            <a:r>
              <a:rPr lang="ru-RU" sz="3200" b="1" dirty="0" smtClean="0"/>
              <a:t> туберкулеза у людей, живущих с ВИЧ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err="1" smtClean="0"/>
              <a:t>Химиопрофилактику</a:t>
            </a:r>
            <a:r>
              <a:rPr lang="ru-RU" dirty="0" smtClean="0"/>
              <a:t> контактным лицам из очага смерти рекомендуется провести однократно, если она не проводилась в ходе существования контакта в период от 0 до 3 лет после выявления очага.</a:t>
            </a:r>
          </a:p>
          <a:p>
            <a:r>
              <a:rPr lang="ru-RU" dirty="0" smtClean="0"/>
              <a:t> Длительность </a:t>
            </a:r>
            <a:r>
              <a:rPr lang="ru-RU" dirty="0" err="1" smtClean="0"/>
              <a:t>химиопрофилактики</a:t>
            </a:r>
            <a:r>
              <a:rPr lang="ru-RU" dirty="0" smtClean="0"/>
              <a:t> должна быть увеличена, если больной ВИЧ-инфекцией продолжает находиться в очаге туберкулёзной инфекции на период существования очага.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Организация </a:t>
            </a:r>
            <a:r>
              <a:rPr lang="ru-RU" sz="3200" b="1" dirty="0" err="1" smtClean="0"/>
              <a:t>химиопрофилактики</a:t>
            </a:r>
            <a:r>
              <a:rPr lang="ru-RU" sz="3200" b="1" dirty="0" smtClean="0"/>
              <a:t> туберкулеза у людей, живущих с ВИЧ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Основным критерием эффективности ХП является отсутствие случаев развития активного туберкулёза в течение 2-х последующих лет. </a:t>
            </a:r>
          </a:p>
          <a:p>
            <a:r>
              <a:rPr lang="ru-RU" dirty="0" smtClean="0"/>
              <a:t>Если через два года после проведения полного курса ХП у больного ВИЧ-инфекцией количество CD4+лимфоцитов не превышает 350 клеток/мкл независимо от проведения или отсутствия антиретровирусной терапии, рекомендовано повторить курс </a:t>
            </a:r>
            <a:r>
              <a:rPr lang="ru-RU" dirty="0" err="1" smtClean="0"/>
              <a:t>химиопрофилактики</a:t>
            </a:r>
            <a:r>
              <a:rPr lang="ru-RU" dirty="0" smtClean="0"/>
              <a:t>. </a:t>
            </a:r>
          </a:p>
          <a:p>
            <a:r>
              <a:rPr lang="ru-RU" dirty="0" smtClean="0"/>
              <a:t>Тактика назначения АРВТ и ХП: сначала назначается ХП, а через 5-7 дней присоединяется АРВТ.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61755"/>
            <a:ext cx="5400600" cy="6609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1376</Words>
  <Application>Microsoft Office PowerPoint</Application>
  <PresentationFormat>Экран (4:3)</PresentationFormat>
  <Paragraphs>136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3. Диагностика туберкулеза у больных ВИЧ-инфекцией</vt:lpstr>
      <vt:lpstr>5. Лечение пациентов с туберкулезом и ВИЧ-инфекцией</vt:lpstr>
      <vt:lpstr>5.3. Патогенетические методы лечения туберкулеза</vt:lpstr>
      <vt:lpstr>Слайд 6</vt:lpstr>
      <vt:lpstr>5.10. Профилактика вторичных заболеваний у больных ВИЧ-инфекцией в период лечения туберкулеза</vt:lpstr>
      <vt:lpstr>6. Организация лечения пациентов с туберкулезом и ВИЧ-инфекцией</vt:lpstr>
      <vt:lpstr>7. Химиопрофилактика туберкулеза у взрослых больных ВИЧ-инфекцией</vt:lpstr>
      <vt:lpstr>Организация химиопрофилактики туберкулеза у людей, живущих с ВИЧ</vt:lpstr>
      <vt:lpstr>Выделяются группы больных ВИЧ-инфекцией, имеющих высокий риск развития туберкулеза:</vt:lpstr>
      <vt:lpstr>Организация химиопрофилактики туберкулеза у людей, живущих с ВИЧ</vt:lpstr>
      <vt:lpstr>Организация химиопрофилактики туберкулеза у людей, живущих с ВИЧ</vt:lpstr>
      <vt:lpstr>Показания для проведения химиопрофилактики ТБ у больных ВИЧ-инфекцией:</vt:lpstr>
      <vt:lpstr>Противопоказания к проведению химиопрофилактики туберкулеза:</vt:lpstr>
      <vt:lpstr>Режимы химиопрофилактики туберкулеза у людей, живущих с ВИЧ</vt:lpstr>
      <vt:lpstr>Организация химиопрофилактики туберкулеза у людей, живущих с ВИЧ</vt:lpstr>
      <vt:lpstr>Организация химиопрофилактики туберкулеза у людей, живущих с ВИЧ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HP-Mini</dc:creator>
  <cp:lastModifiedBy>HP-Mini</cp:lastModifiedBy>
  <cp:revision>22</cp:revision>
  <dcterms:created xsi:type="dcterms:W3CDTF">2015-05-27T20:01:10Z</dcterms:created>
  <dcterms:modified xsi:type="dcterms:W3CDTF">2015-05-28T05:23:21Z</dcterms:modified>
</cp:coreProperties>
</file>